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4" r:id="rId10"/>
    <p:sldId id="269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D73D5-B925-4CF1-9E9C-F367057FA71B}" v="29" dt="2025-09-05T09:10:5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2" d="100"/>
          <a:sy n="52" d="100"/>
        </p:scale>
        <p:origin x="77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 flipH="1">
            <a:off x="497159" y="-6235311"/>
            <a:ext cx="931925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2952733">
            <a:off x="4266158" y="325138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5242256" y="6123117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7571616" y="1737236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22295" y="3668019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71272" y="4250335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 rot="2496655">
            <a:off x="5515441" y="7551360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7389907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 flipV="1">
            <a:off x="-1287121" y="8509747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18718" y="6452319"/>
            <a:ext cx="5019234" cy="2351458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7004030" y="6120029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391015" y="6977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5426" y="5103815"/>
            <a:ext cx="6535143" cy="566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altLang="en-US" sz="3600" dirty="0">
                <a:solidFill>
                  <a:schemeClr val="bg2"/>
                </a:solidFill>
                <a:latin typeface="Arial" panose="020B0604020202020204" pitchFamily="34" charset="0"/>
              </a:rPr>
              <a:t>:</a:t>
            </a:r>
            <a:r>
              <a:rPr lang="en-US" altLang="en-US" sz="3600" dirty="0">
                <a:latin typeface="Arial" panose="020B0604020202020204" pitchFamily="34" charset="0"/>
              </a:rPr>
              <a:t> </a:t>
            </a:r>
            <a:r>
              <a:rPr lang="en-US" altLang="en-US" sz="3600" b="1" dirty="0">
                <a:solidFill>
                  <a:schemeClr val="tx2"/>
                </a:solidFill>
                <a:latin typeface="Arial" panose="020B0604020202020204" pitchFamily="34" charset="0"/>
              </a:rPr>
              <a:t>Joint Entrance Examination </a:t>
            </a:r>
            <a:endParaRPr lang="en-US" sz="3283" b="1" spc="328" dirty="0">
              <a:solidFill>
                <a:schemeClr val="tx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2596767" y="6534050"/>
            <a:ext cx="3063983" cy="44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Spade-19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5896" y="7168252"/>
            <a:ext cx="2875140" cy="37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 – 05/09/2025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7208" y="7738440"/>
            <a:ext cx="4770744" cy="74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Sagar Institute Of Research &amp; Technology – Excellence, Bhopal 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395389" y="6523073"/>
            <a:ext cx="2160787" cy="42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 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B6D99-8F42-F4C1-DFC7-947D4C1D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AA856BF-AA99-A0F8-AC4B-58C69B2C4F80}"/>
              </a:ext>
            </a:extLst>
          </p:cNvPr>
          <p:cNvSpPr txBox="1"/>
          <p:nvPr/>
        </p:nvSpPr>
        <p:spPr>
          <a:xfrm>
            <a:off x="1143000" y="3543126"/>
            <a:ext cx="16230600" cy="17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9041F675-ABE3-DDBF-52F4-8B8312297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8900"/>
            <a:ext cx="1654683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The most challenging components will be developed first, such as:</a:t>
            </a: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1. Chatbot That Explain with Visuals and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digram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2. Real-time group interaction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Solving these core challenges early ensures complex logic is handled at the start.</a:t>
            </a: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the hard parts are complete,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easier feature add-ons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will be gradually integrated.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[]P}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1EAB0-793A-7D58-6AE7-3DDA798FF50D}"/>
              </a:ext>
            </a:extLst>
          </p:cNvPr>
          <p:cNvSpPr/>
          <p:nvPr/>
        </p:nvSpPr>
        <p:spPr>
          <a:xfrm>
            <a:off x="-76200" y="-316706"/>
            <a:ext cx="18669000" cy="6755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5CFEB5-90BC-FD78-AB13-0A30815F6B6A}"/>
              </a:ext>
            </a:extLst>
          </p:cNvPr>
          <p:cNvSpPr txBox="1"/>
          <p:nvPr/>
        </p:nvSpPr>
        <p:spPr>
          <a:xfrm>
            <a:off x="4343400" y="1982569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- 1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664B5-A48A-7C11-28CF-618F133B6557}"/>
              </a:ext>
            </a:extLst>
          </p:cNvPr>
          <p:cNvSpPr txBox="1"/>
          <p:nvPr/>
        </p:nvSpPr>
        <p:spPr>
          <a:xfrm>
            <a:off x="8001000" y="1917972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–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1C652-81B9-CABE-D547-0BEB581A5A23}"/>
              </a:ext>
            </a:extLst>
          </p:cNvPr>
          <p:cNvSpPr txBox="1"/>
          <p:nvPr/>
        </p:nvSpPr>
        <p:spPr>
          <a:xfrm>
            <a:off x="11887200" y="1917972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- 3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D691BA-47B6-34DC-9FB7-7550137A57B6}"/>
              </a:ext>
            </a:extLst>
          </p:cNvPr>
          <p:cNvSpPr txBox="1"/>
          <p:nvPr/>
        </p:nvSpPr>
        <p:spPr>
          <a:xfrm>
            <a:off x="267317" y="4681359"/>
            <a:ext cx="2856883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Development Core Part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0C9B33-BF2A-6AD5-53DD-A6C0990489F7}"/>
              </a:ext>
            </a:extLst>
          </p:cNvPr>
          <p:cNvSpPr txBox="1"/>
          <p:nvPr/>
        </p:nvSpPr>
        <p:spPr>
          <a:xfrm>
            <a:off x="4380883" y="4905970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534B4-160D-F782-17DF-A9292EAE63DE}"/>
              </a:ext>
            </a:extLst>
          </p:cNvPr>
          <p:cNvSpPr txBox="1"/>
          <p:nvPr/>
        </p:nvSpPr>
        <p:spPr>
          <a:xfrm>
            <a:off x="8160403" y="4954369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65B7-B9C7-AC89-6FAE-4A1F092BF096}"/>
              </a:ext>
            </a:extLst>
          </p:cNvPr>
          <p:cNvSpPr txBox="1"/>
          <p:nvPr/>
        </p:nvSpPr>
        <p:spPr>
          <a:xfrm>
            <a:off x="12046603" y="4954369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1A2147-8F60-182E-5F47-D43CC609D3C3}"/>
              </a:ext>
            </a:extLst>
          </p:cNvPr>
          <p:cNvSpPr txBox="1"/>
          <p:nvPr/>
        </p:nvSpPr>
        <p:spPr>
          <a:xfrm>
            <a:off x="15392400" y="4610100"/>
            <a:ext cx="26670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Testing &amp; Deployment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4DDEBB-6699-81FA-6589-58A1E6C11D20}"/>
              </a:ext>
            </a:extLst>
          </p:cNvPr>
          <p:cNvSpPr txBox="1"/>
          <p:nvPr/>
        </p:nvSpPr>
        <p:spPr>
          <a:xfrm>
            <a:off x="267318" y="2285106"/>
            <a:ext cx="25146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Planning Designing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B24B71-5F45-8B8E-C73F-CCD661786F6C}"/>
              </a:ext>
            </a:extLst>
          </p:cNvPr>
          <p:cNvSpPr txBox="1"/>
          <p:nvPr/>
        </p:nvSpPr>
        <p:spPr>
          <a:xfrm>
            <a:off x="114918" y="56971"/>
            <a:ext cx="28194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Requirement Analysis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9FB9D9-F76A-76BE-1074-666C663C6E53}"/>
              </a:ext>
            </a:extLst>
          </p:cNvPr>
          <p:cNvCxnSpPr>
            <a:cxnSpLocks/>
          </p:cNvCxnSpPr>
          <p:nvPr/>
        </p:nvCxnSpPr>
        <p:spPr>
          <a:xfrm>
            <a:off x="1524000" y="1257300"/>
            <a:ext cx="0" cy="1027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52B9BD-C051-553D-BBE8-0C1EA5B85413}"/>
              </a:ext>
            </a:extLst>
          </p:cNvPr>
          <p:cNvCxnSpPr>
            <a:cxnSpLocks/>
          </p:cNvCxnSpPr>
          <p:nvPr/>
        </p:nvCxnSpPr>
        <p:spPr>
          <a:xfrm flipH="1">
            <a:off x="1524000" y="3485435"/>
            <a:ext cx="15240" cy="119592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8AC6D4-D8BF-5A7C-64F8-CCA2871812FD}"/>
              </a:ext>
            </a:extLst>
          </p:cNvPr>
          <p:cNvCxnSpPr>
            <a:cxnSpLocks/>
          </p:cNvCxnSpPr>
          <p:nvPr/>
        </p:nvCxnSpPr>
        <p:spPr>
          <a:xfrm flipH="1">
            <a:off x="5462430" y="2705100"/>
            <a:ext cx="28663" cy="224926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3FBF85-87E3-B4BA-B24D-940434F7FF94}"/>
              </a:ext>
            </a:extLst>
          </p:cNvPr>
          <p:cNvCxnSpPr>
            <a:cxnSpLocks/>
          </p:cNvCxnSpPr>
          <p:nvPr/>
        </p:nvCxnSpPr>
        <p:spPr>
          <a:xfrm flipH="1">
            <a:off x="9272430" y="2640503"/>
            <a:ext cx="2346" cy="22504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7D095F-75B6-2FA1-538B-1C17F82065E8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3109902" y="2564303"/>
            <a:ext cx="34598" cy="239006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BC8937-4BB8-DF6E-1ABD-F84F38DA9839}"/>
              </a:ext>
            </a:extLst>
          </p:cNvPr>
          <p:cNvCxnSpPr>
            <a:cxnSpLocks/>
          </p:cNvCxnSpPr>
          <p:nvPr/>
        </p:nvCxnSpPr>
        <p:spPr>
          <a:xfrm flipV="1">
            <a:off x="10364118" y="5321202"/>
            <a:ext cx="1599282" cy="581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48ECE9-60BE-DFB8-C937-E6827EFB990D}"/>
              </a:ext>
            </a:extLst>
          </p:cNvPr>
          <p:cNvCxnSpPr>
            <a:cxnSpLocks/>
          </p:cNvCxnSpPr>
          <p:nvPr/>
        </p:nvCxnSpPr>
        <p:spPr>
          <a:xfrm flipV="1">
            <a:off x="14173200" y="5245002"/>
            <a:ext cx="1150003" cy="3253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100FFB-E631-696C-C33D-74DB91685425}"/>
              </a:ext>
            </a:extLst>
          </p:cNvPr>
          <p:cNvCxnSpPr>
            <a:cxnSpLocks/>
          </p:cNvCxnSpPr>
          <p:nvPr/>
        </p:nvCxnSpPr>
        <p:spPr>
          <a:xfrm>
            <a:off x="6553200" y="5264556"/>
            <a:ext cx="1576881" cy="1297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8C6968-4AEF-515F-DE17-7B624FBB578E}"/>
              </a:ext>
            </a:extLst>
          </p:cNvPr>
          <p:cNvCxnSpPr>
            <a:cxnSpLocks/>
          </p:cNvCxnSpPr>
          <p:nvPr/>
        </p:nvCxnSpPr>
        <p:spPr>
          <a:xfrm flipV="1">
            <a:off x="3108960" y="5277534"/>
            <a:ext cx="1188720" cy="48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087002-6623-20A6-24C8-2C898E18A9E7}"/>
              </a:ext>
            </a:extLst>
          </p:cNvPr>
          <p:cNvSpPr txBox="1"/>
          <p:nvPr/>
        </p:nvSpPr>
        <p:spPr>
          <a:xfrm>
            <a:off x="3900408" y="3321903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3A7393-5053-F375-8DF6-6DD41A5D5793}"/>
              </a:ext>
            </a:extLst>
          </p:cNvPr>
          <p:cNvSpPr txBox="1"/>
          <p:nvPr/>
        </p:nvSpPr>
        <p:spPr>
          <a:xfrm>
            <a:off x="7696200" y="3238500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FD8ACF-BEB6-BF61-1276-DAEFBCF0C164}"/>
              </a:ext>
            </a:extLst>
          </p:cNvPr>
          <p:cNvSpPr txBox="1"/>
          <p:nvPr/>
        </p:nvSpPr>
        <p:spPr>
          <a:xfrm>
            <a:off x="11591915" y="3314700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A1BFB-8E0B-0DDF-7922-EE9AC2957DF5}"/>
              </a:ext>
            </a:extLst>
          </p:cNvPr>
          <p:cNvSpPr txBox="1"/>
          <p:nvPr/>
        </p:nvSpPr>
        <p:spPr>
          <a:xfrm>
            <a:off x="4360008" y="1491881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Most Difficult Module </a:t>
            </a:r>
          </a:p>
        </p:txBody>
      </p:sp>
    </p:spTree>
    <p:extLst>
      <p:ext uri="{BB962C8B-B14F-4D97-AF65-F5344CB8AC3E}">
        <p14:creationId xmlns:p14="http://schemas.microsoft.com/office/powerpoint/2010/main" val="21800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419100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524000" y="-2552700"/>
            <a:ext cx="4765067" cy="4414480"/>
            <a:chOff x="8851" y="-38100"/>
            <a:chExt cx="795099" cy="7366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940850" y="-2247900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1273" y="676936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88896" y="873872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8858438" y="-3820757"/>
            <a:ext cx="426466" cy="11039780"/>
            <a:chOff x="0" y="-38100"/>
            <a:chExt cx="112321" cy="29075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277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3487400" y="9508140"/>
            <a:ext cx="4800600" cy="81696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08229E7B-4D81-B6CB-CA4F-6B2EEC134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342" y="2851899"/>
            <a:ext cx="17221654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expected outcome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this project is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learning platform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helps</a:t>
            </a:r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students improve </a:t>
            </a:r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their efficiency.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outcomes include: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1. Personalized mock test tracking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boost learning efficiency.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2. AI-powered and peer-based doubt solving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better understanding.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3. Group engagement features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keep students motivated.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analytics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providing valuable insights on student performance.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design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ensures 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smooth experience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all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2372019" y="4867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8185059" y="2759416"/>
            <a:ext cx="9074241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6222" lvl="1" algn="just">
              <a:lnSpc>
                <a:spcPts val="4230"/>
              </a:lnSpc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30"/>
              </a:lnSpc>
              <a:spcBef>
                <a:spcPct val="0"/>
              </a:spcBef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40645" y="520134"/>
            <a:ext cx="10144085" cy="876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AREA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22470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1" b="1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85059" y="7306891"/>
            <a:ext cx="9074241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443" lvl="1" indent="-326221" algn="just">
              <a:lnSpc>
                <a:spcPts val="4230"/>
              </a:lnSpc>
              <a:spcBef>
                <a:spcPct val="0"/>
              </a:spcBef>
              <a:buFont typeface="Arial"/>
              <a:buChar char="•"/>
            </a:pPr>
            <a:r>
              <a:rPr lang="en-US" sz="30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JEE exam opens the gateway to India’s top</a:t>
            </a:r>
          </a:p>
          <a:p>
            <a:pPr marL="326222" lvl="1" algn="just">
              <a:lnSpc>
                <a:spcPts val="4230"/>
              </a:lnSpc>
              <a:spcBef>
                <a:spcPct val="0"/>
              </a:spcBef>
            </a:pPr>
            <a:r>
              <a:rPr lang="en-US" sz="30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Engineering Colleges like IITs and NITs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9464D131-D863-A2D2-C4B3-1E8315D28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1899949"/>
            <a:ext cx="80200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50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Full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Joint Entrance Examination (JEE)</a:t>
            </a:r>
          </a:p>
          <a:p>
            <a:pPr marR="0" lvl="0" indent="350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Conducted 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NTA (National Testing Agency)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E0118460-430E-290D-B937-1F0723936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133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Mathematics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E0E82-BB19-8BD9-1D07-8F9381BC14AC}"/>
              </a:ext>
            </a:extLst>
          </p:cNvPr>
          <p:cNvSpPr txBox="1"/>
          <p:nvPr/>
        </p:nvSpPr>
        <p:spPr>
          <a:xfrm>
            <a:off x="9341673" y="3355309"/>
            <a:ext cx="8044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JEE Main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– Admission to NITs, IIITs, and as               		    qualifying exam for JEE Advanced</a:t>
            </a: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JEE Advanced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– Admission to IITs </a:t>
            </a: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en-US" sz="28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Subjects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Physics, Chemistry, Mathematics</a:t>
            </a:r>
            <a:endParaRPr lang="en-IN"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Main Problem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721870" y="2282980"/>
            <a:ext cx="16725900" cy="1701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IIT JEE is considered one of the toughest exams in India, and during its Preparation students face many challenges such as.    </a:t>
            </a: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722855" y="-2560157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600330" y="-243272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28906" y="-3581945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4FE9407-C9C4-08A2-8539-B87FB059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716276"/>
            <a:ext cx="13335000" cy="51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in managing time with the vast syllabus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Struggles in building strong conceptual clarity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Pressure of intense competition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of motivation during preparation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Feeling of loneliness and isolation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in balancing coaching, self-study, and school work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Overall preparation journey becomes highly stressful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5BF608-5E3F-4062-765B-867F528A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65" y="4021075"/>
            <a:ext cx="6422231" cy="4551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21B0C-9CF5-389E-AE74-EDE1BE47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3D20FB-66DE-A72A-87B5-5BC9796A8E16}"/>
              </a:ext>
            </a:extLst>
          </p:cNvPr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3C2AA6-EA1D-E57C-01E9-3E58E4C7F7B1}"/>
              </a:ext>
            </a:extLst>
          </p:cNvPr>
          <p:cNvSpPr txBox="1"/>
          <p:nvPr/>
        </p:nvSpPr>
        <p:spPr>
          <a:xfrm>
            <a:off x="1" y="4259211"/>
            <a:ext cx="11359450" cy="400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IIT-JEE known for its highly competitive, the exam test a student’s knowledge Of PCM at an advanced level. </a:t>
            </a:r>
          </a:p>
          <a:p>
            <a:pPr marL="1259841" lvl="2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96925" lvl="2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Artificial intelligence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transforming JEE preparation by providing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 learning paths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mock tests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feedback.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71A677A-D3C7-5634-88B1-3C3916641E23}"/>
              </a:ext>
            </a:extLst>
          </p:cNvPr>
          <p:cNvGrpSpPr/>
          <p:nvPr/>
        </p:nvGrpSpPr>
        <p:grpSpPr>
          <a:xfrm>
            <a:off x="-1694958" y="-2406557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F52734-6384-0AA1-4F54-A2F20C3F6531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C6BEDD5-EBDF-4A63-E72D-73A42E796F04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9AB3D2C-F631-2DC7-7446-C50DB799E9E9}"/>
              </a:ext>
            </a:extLst>
          </p:cNvPr>
          <p:cNvGrpSpPr/>
          <p:nvPr/>
        </p:nvGrpSpPr>
        <p:grpSpPr>
          <a:xfrm>
            <a:off x="15017916" y="-2406558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D71DDC-3908-9C3E-90D2-0DA838ADE9BF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949870F-2B0C-1FEB-7410-0C931045A55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70D62D-F3A6-0491-09CD-95CBE89D0234}"/>
              </a:ext>
            </a:extLst>
          </p:cNvPr>
          <p:cNvGrpSpPr/>
          <p:nvPr/>
        </p:nvGrpSpPr>
        <p:grpSpPr>
          <a:xfrm>
            <a:off x="1009939" y="813162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99D73DB-B045-AB6A-0072-0F3CC516A68D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CCFA982-FE46-286D-AEDB-3E2FC5E0930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B947660-30EB-0C61-02BE-B056B8E6C23E}"/>
              </a:ext>
            </a:extLst>
          </p:cNvPr>
          <p:cNvGrpSpPr/>
          <p:nvPr/>
        </p:nvGrpSpPr>
        <p:grpSpPr>
          <a:xfrm>
            <a:off x="15207705" y="788251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85D9F41-F4EF-3E0A-8EB9-0D9345A4E265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6722744-482F-859A-AFF8-9F45B205F71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7DE459C-A680-A147-C722-17150AE03CC1}"/>
              </a:ext>
            </a:extLst>
          </p:cNvPr>
          <p:cNvGrpSpPr/>
          <p:nvPr/>
        </p:nvGrpSpPr>
        <p:grpSpPr>
          <a:xfrm rot="-5400000">
            <a:off x="8549975" y="-2910299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3EAE7EB-109D-9C79-8F24-A6D4D02AB5E9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7B93739-7C18-127E-92B6-97BD0EEE4BA3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466FE8-D963-BE17-95FB-09737AD7060D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C246434-05EA-3647-A9F1-FEF76CCB90C8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21E426F-85A4-2D8C-B85E-97051A7DC3D6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568FB506-0D45-BD70-FEA0-455350ED56F6}"/>
              </a:ext>
            </a:extLst>
          </p:cNvPr>
          <p:cNvSpPr/>
          <p:nvPr/>
        </p:nvSpPr>
        <p:spPr>
          <a:xfrm>
            <a:off x="13290185" y="9403613"/>
            <a:ext cx="4997811" cy="867495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1ABDD-F4DB-6AB3-47EB-BBBDE6C6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843480"/>
            <a:ext cx="6110020" cy="6110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7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202" y="809095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6431" y="809095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-88814" y="9311626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8B198DA-C434-856F-015E-98084D0A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951372"/>
            <a:ext cx="12496800" cy="364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AI-powered platform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evaluate student’s performance in real time based on mock test results</a:t>
            </a: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Chatbot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that explain concepts and clear doubt with visual &amp; diagram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Promotes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group-based learning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72C2C8-632B-93DC-5ED6-C7A3F33A4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798" y="4197578"/>
            <a:ext cx="5375339" cy="5375339"/>
          </a:xfrm>
          <a:prstGeom prst="round2DiagRect">
            <a:avLst>
              <a:gd name="adj1" fmla="val 16667"/>
              <a:gd name="adj2" fmla="val 1091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3674874"/>
            <a:ext cx="11700387" cy="505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Voice command Recognition with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Bilingual Support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time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doubt solving Though Chatbot 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Multimedia Input Support 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Tracking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Time Progress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mock test 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Collaboration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 for make a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Room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Teach topic by best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B00C2A-83FE-853D-7BC0-6D0EFD8FC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117770"/>
            <a:ext cx="5816442" cy="5816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8B16CAB3-243A-D001-1904-40A98D979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237795"/>
            <a:ext cx="10210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68275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preparing for IIT-JEE often struggle due to lack of proper guidance, clear direction, and structured study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4C725C-1A9D-2CE2-75AA-3BF3FB8FA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20" y="2973459"/>
            <a:ext cx="5919574" cy="5919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7718" y="3489034"/>
            <a:ext cx="17267904" cy="5164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and UI/UX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React , Tailwind CSS and P5.js , Figma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Node.js + Express.js , JWT(JOSN Web Tokens) and Socket.io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REST APIs, AI integration (Gemini API)  and Google TTS &amp; STT (Text to speech  		and speech to text)</a:t>
            </a:r>
          </a:p>
          <a:p>
            <a:pPr marL="345441" lvl="1">
              <a:lnSpc>
                <a:spcPts val="4480"/>
              </a:lnSpc>
            </a:pPr>
            <a:endParaRPr lang="en-US" sz="32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Approach and Database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NumPy, Pandas , Scikit-learn, TensorFlow, NLP  								   ,MongoDB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2800" y="367021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3543126"/>
            <a:ext cx="16230600" cy="17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823150" y="-2234766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17050" y="-2324100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4571" y="791994"/>
            <a:ext cx="1972061" cy="1836906"/>
            <a:chOff x="11002" y="-38100"/>
            <a:chExt cx="790797" cy="7366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65096" y="797672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3215026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E06BB063-1858-FBE3-DB0C-03263D1F4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728" y="3761882"/>
            <a:ext cx="15872471" cy="367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will follow a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 SDLC approach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focus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will be on building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core system first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backbone is stable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we will add features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one-by-one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 will be prioritized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hard to easy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628</Words>
  <Application>Microsoft Office PowerPoint</Application>
  <PresentationFormat>Custom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>ACER</dc:creator>
  <cp:lastModifiedBy>Syed Hamza Hamza</cp:lastModifiedBy>
  <cp:revision>33</cp:revision>
  <dcterms:created xsi:type="dcterms:W3CDTF">2006-08-16T00:00:00Z</dcterms:created>
  <dcterms:modified xsi:type="dcterms:W3CDTF">2025-09-05T17:08:51Z</dcterms:modified>
  <dc:identifier>DAGVPOy7A7Q</dc:identifier>
</cp:coreProperties>
</file>